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Amatic SC"/>
      <p:regular r:id="rId19"/>
      <p:bold r:id="rId20"/>
    </p:embeddedFont>
    <p:embeddedFont>
      <p:font typeface="Source Code Pro"/>
      <p:regular r:id="rId21"/>
      <p:bold r:id="rId22"/>
    </p:embeddedFont>
    <p:embeddedFont>
      <p:font typeface="Gochi Hand"/>
      <p:regular r:id="rId2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AmaticSC-bold.fntdata"/><Relationship Id="rId11" Type="http://schemas.openxmlformats.org/officeDocument/2006/relationships/slide" Target="slides/slide6.xml"/><Relationship Id="rId22" Type="http://schemas.openxmlformats.org/officeDocument/2006/relationships/font" Target="fonts/SourceCodePro-bold.fntdata"/><Relationship Id="rId10" Type="http://schemas.openxmlformats.org/officeDocument/2006/relationships/slide" Target="slides/slide5.xml"/><Relationship Id="rId21" Type="http://schemas.openxmlformats.org/officeDocument/2006/relationships/font" Target="fonts/SourceCodePro-regular.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GochiHand-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maticSC-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311700" y="392150"/>
            <a:ext cx="8520599" cy="2690399"/>
          </a:xfrm>
          <a:prstGeom prst="rect">
            <a:avLst/>
          </a:prstGeom>
        </p:spPr>
        <p:txBody>
          <a:bodyPr anchorCtr="0" anchor="ctr" bIns="91425" lIns="91425" rIns="91425" tIns="91425"/>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p:txBody>
      </p:sp>
      <p:sp>
        <p:nvSpPr>
          <p:cNvPr id="11" name="Shape 11"/>
          <p:cNvSpPr txBox="1"/>
          <p:nvPr>
            <p:ph idx="1" type="subTitle"/>
          </p:nvPr>
        </p:nvSpPr>
        <p:spPr>
          <a:xfrm>
            <a:off x="311700" y="3890400"/>
            <a:ext cx="8520599" cy="706200"/>
          </a:xfrm>
          <a:prstGeom prst="rect">
            <a:avLst/>
          </a:prstGeom>
        </p:spPr>
        <p:txBody>
          <a:bodyPr anchorCtr="0" anchor="ctr" bIns="91425" lIns="91425" rIns="91425" tIns="91425"/>
          <a:lstStyle>
            <a:lvl1pPr algn="ctr">
              <a:lnSpc>
                <a:spcPct val="100000"/>
              </a:lnSpc>
              <a:spcBef>
                <a:spcPts val="0"/>
              </a:spcBef>
              <a:spcAft>
                <a:spcPts val="0"/>
              </a:spcAft>
              <a:buClr>
                <a:schemeClr val="accent1"/>
              </a:buClr>
              <a:buSzPct val="100000"/>
              <a:buNone/>
              <a:defRPr b="1" sz="2100">
                <a:solidFill>
                  <a:schemeClr val="accent1"/>
                </a:solidFill>
              </a:defRPr>
            </a:lvl1pPr>
            <a:lvl2pPr algn="ctr">
              <a:lnSpc>
                <a:spcPct val="100000"/>
              </a:lnSpc>
              <a:spcBef>
                <a:spcPts val="0"/>
              </a:spcBef>
              <a:spcAft>
                <a:spcPts val="0"/>
              </a:spcAft>
              <a:buClr>
                <a:schemeClr val="accent1"/>
              </a:buClr>
              <a:buSzPct val="100000"/>
              <a:buNone/>
              <a:defRPr b="1" sz="2100">
                <a:solidFill>
                  <a:schemeClr val="accent1"/>
                </a:solidFill>
              </a:defRPr>
            </a:lvl2pPr>
            <a:lvl3pPr algn="ctr">
              <a:lnSpc>
                <a:spcPct val="100000"/>
              </a:lnSpc>
              <a:spcBef>
                <a:spcPts val="0"/>
              </a:spcBef>
              <a:spcAft>
                <a:spcPts val="0"/>
              </a:spcAft>
              <a:buClr>
                <a:schemeClr val="accent1"/>
              </a:buClr>
              <a:buSzPct val="100000"/>
              <a:buNone/>
              <a:defRPr b="1" sz="2100">
                <a:solidFill>
                  <a:schemeClr val="accent1"/>
                </a:solidFill>
              </a:defRPr>
            </a:lvl3pPr>
            <a:lvl4pPr algn="ctr">
              <a:lnSpc>
                <a:spcPct val="100000"/>
              </a:lnSpc>
              <a:spcBef>
                <a:spcPts val="0"/>
              </a:spcBef>
              <a:spcAft>
                <a:spcPts val="0"/>
              </a:spcAft>
              <a:buClr>
                <a:schemeClr val="accent1"/>
              </a:buClr>
              <a:buSzPct val="100000"/>
              <a:buNone/>
              <a:defRPr b="1" sz="2100">
                <a:solidFill>
                  <a:schemeClr val="accent1"/>
                </a:solidFill>
              </a:defRPr>
            </a:lvl4pPr>
            <a:lvl5pPr algn="ctr">
              <a:lnSpc>
                <a:spcPct val="100000"/>
              </a:lnSpc>
              <a:spcBef>
                <a:spcPts val="0"/>
              </a:spcBef>
              <a:spcAft>
                <a:spcPts val="0"/>
              </a:spcAft>
              <a:buClr>
                <a:schemeClr val="accent1"/>
              </a:buClr>
              <a:buSzPct val="100000"/>
              <a:buNone/>
              <a:defRPr b="1" sz="2100">
                <a:solidFill>
                  <a:schemeClr val="accent1"/>
                </a:solidFill>
              </a:defRPr>
            </a:lvl5pPr>
            <a:lvl6pPr algn="ctr">
              <a:lnSpc>
                <a:spcPct val="100000"/>
              </a:lnSpc>
              <a:spcBef>
                <a:spcPts val="0"/>
              </a:spcBef>
              <a:spcAft>
                <a:spcPts val="0"/>
              </a:spcAft>
              <a:buClr>
                <a:schemeClr val="accent1"/>
              </a:buClr>
              <a:buSzPct val="100000"/>
              <a:buNone/>
              <a:defRPr b="1" sz="2100">
                <a:solidFill>
                  <a:schemeClr val="accent1"/>
                </a:solidFill>
              </a:defRPr>
            </a:lvl6pPr>
            <a:lvl7pPr algn="ctr">
              <a:lnSpc>
                <a:spcPct val="100000"/>
              </a:lnSpc>
              <a:spcBef>
                <a:spcPts val="0"/>
              </a:spcBef>
              <a:spcAft>
                <a:spcPts val="0"/>
              </a:spcAft>
              <a:buClr>
                <a:schemeClr val="accent1"/>
              </a:buClr>
              <a:buSzPct val="100000"/>
              <a:buNone/>
              <a:defRPr b="1" sz="2100">
                <a:solidFill>
                  <a:schemeClr val="accent1"/>
                </a:solidFill>
              </a:defRPr>
            </a:lvl7pPr>
            <a:lvl8pPr algn="ctr">
              <a:lnSpc>
                <a:spcPct val="100000"/>
              </a:lnSpc>
              <a:spcBef>
                <a:spcPts val="0"/>
              </a:spcBef>
              <a:spcAft>
                <a:spcPts val="0"/>
              </a:spcAft>
              <a:buClr>
                <a:schemeClr val="accent1"/>
              </a:buClr>
              <a:buSzPct val="100000"/>
              <a:buNone/>
              <a:defRPr b="1" sz="2100">
                <a:solidFill>
                  <a:schemeClr val="accent1"/>
                </a:solidFill>
              </a:defRPr>
            </a:lvl8pPr>
            <a:lvl9pPr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240275"/>
            <a:ext cx="8520599" cy="1981800"/>
          </a:xfrm>
          <a:prstGeom prst="rect">
            <a:avLst/>
          </a:prstGeom>
        </p:spPr>
        <p:txBody>
          <a:bodyPr anchorCtr="0" anchor="b" bIns="91425" lIns="91425" rIns="91425" tIns="91425"/>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p:txBody>
      </p:sp>
      <p:sp>
        <p:nvSpPr>
          <p:cNvPr id="47" name="Shape 47"/>
          <p:cNvSpPr txBox="1"/>
          <p:nvPr>
            <p:ph idx="1" type="body"/>
          </p:nvPr>
        </p:nvSpPr>
        <p:spPr>
          <a:xfrm>
            <a:off x="311700" y="3304625"/>
            <a:ext cx="8520599" cy="1300800"/>
          </a:xfrm>
          <a:prstGeom prst="rect">
            <a:avLst/>
          </a:prstGeom>
        </p:spPr>
        <p:txBody>
          <a:bodyPr anchorCtr="0" anchor="t" bIns="91425" lIns="91425" rIns="91425" tIns="91425"/>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228675"/>
            <a:ext cx="8520599" cy="3340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04800" y="309350"/>
            <a:ext cx="8537700" cy="748200"/>
          </a:xfrm>
          <a:prstGeom prst="rect">
            <a:avLst/>
          </a:prstGeom>
        </p:spPr>
        <p:txBody>
          <a:bodyPr anchorCtr="0" anchor="t" bIns="91425" lIns="91425" rIns="91425" tIns="91425"/>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8" name="Shape 38"/>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39" name="Shape 39"/>
          <p:cNvSpPr txBox="1"/>
          <p:nvPr>
            <p:ph idx="1" type="subTitle"/>
          </p:nvPr>
        </p:nvSpPr>
        <p:spPr>
          <a:xfrm>
            <a:off x="265500" y="2845222"/>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292850"/>
            <a:ext cx="8520599" cy="800999"/>
          </a:xfrm>
          <a:prstGeom prst="rect">
            <a:avLst/>
          </a:prstGeom>
          <a:noFill/>
          <a:ln>
            <a:noFill/>
          </a:ln>
        </p:spPr>
        <p:txBody>
          <a:bodyPr anchorCtr="0" anchor="t" bIns="91425" lIns="91425" rIns="91425" tIns="91425"/>
          <a:lstStyle>
            <a:lvl1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6" name="Shape 6"/>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09.jpg"/><Relationship Id="rId4" Type="http://schemas.openxmlformats.org/officeDocument/2006/relationships/image" Target="../media/image06.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images.flatworldknowledge.com/trowbridge2_1.0/trowbridge2_1.0-fig05_028.jpg" TargetMode="External"/><Relationship Id="rId4" Type="http://schemas.openxmlformats.org/officeDocument/2006/relationships/hyperlink" Target="http://comingofagenow.org/survivor-stories/ellis-story/ellis-story-page-3/" TargetMode="External"/><Relationship Id="rId5" Type="http://schemas.openxmlformats.org/officeDocument/2006/relationships/hyperlink" Target="http://cdn.playbuzz.com/cdn/683c4868-68bb-426a-9e3c-ae2882ff4e2d/43bda35a-4f6a-4a09-b6b4-986cac69a98e.gi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04.jpg"/><Relationship Id="rId4" Type="http://schemas.openxmlformats.org/officeDocument/2006/relationships/image" Target="../media/image05.jpg"/><Relationship Id="rId5"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08.jpg"/><Relationship Id="rId4" Type="http://schemas.openxmlformats.org/officeDocument/2006/relationships/image" Target="../media/image0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02.jpg"/><Relationship Id="rId4" Type="http://schemas.openxmlformats.org/officeDocument/2006/relationships/image" Target="../media/image07.jpg"/><Relationship Id="rId5"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51" name="Shape 51"/>
        <p:cNvGrpSpPr/>
        <p:nvPr/>
      </p:nvGrpSpPr>
      <p:grpSpPr>
        <a:xfrm>
          <a:off x="0" y="0"/>
          <a:ext cx="0" cy="0"/>
          <a:chOff x="0" y="0"/>
          <a:chExt cx="0" cy="0"/>
        </a:xfrm>
      </p:grpSpPr>
      <p:sp>
        <p:nvSpPr>
          <p:cNvPr id="52" name="Shape 52"/>
          <p:cNvSpPr txBox="1"/>
          <p:nvPr>
            <p:ph type="ctrTitle"/>
          </p:nvPr>
        </p:nvSpPr>
        <p:spPr>
          <a:xfrm>
            <a:off x="311700" y="392150"/>
            <a:ext cx="8520599" cy="2690399"/>
          </a:xfrm>
          <a:prstGeom prst="rect">
            <a:avLst/>
          </a:prstGeom>
        </p:spPr>
        <p:txBody>
          <a:bodyPr anchorCtr="0" anchor="ctr" bIns="91425" lIns="91425" rIns="91425" tIns="91425">
            <a:noAutofit/>
          </a:bodyPr>
          <a:lstStyle/>
          <a:p>
            <a:pPr>
              <a:spcBef>
                <a:spcPts val="0"/>
              </a:spcBef>
              <a:buNone/>
            </a:pPr>
            <a:r>
              <a:rPr lang="en"/>
              <a:t>My Holocaust Survivor</a:t>
            </a:r>
          </a:p>
        </p:txBody>
      </p:sp>
      <p:sp>
        <p:nvSpPr>
          <p:cNvPr id="53" name="Shape 53"/>
          <p:cNvSpPr txBox="1"/>
          <p:nvPr>
            <p:ph idx="1" type="subTitle"/>
          </p:nvPr>
        </p:nvSpPr>
        <p:spPr>
          <a:xfrm>
            <a:off x="311700" y="3890400"/>
            <a:ext cx="8520599" cy="706200"/>
          </a:xfrm>
          <a:prstGeom prst="rect">
            <a:avLst/>
          </a:prstGeom>
        </p:spPr>
        <p:txBody>
          <a:bodyPr anchorCtr="0" anchor="ctr" bIns="91425" lIns="91425" rIns="91425" tIns="91425">
            <a:noAutofit/>
          </a:bodyPr>
          <a:lstStyle/>
          <a:p>
            <a:pPr>
              <a:spcBef>
                <a:spcPts val="0"/>
              </a:spcBef>
              <a:buNone/>
            </a:pPr>
            <a:r>
              <a:rPr lang="en">
                <a:solidFill>
                  <a:srgbClr val="FFFFFF"/>
                </a:solidFill>
              </a:rPr>
              <a:t>By: Mark Martin, Harrison Ormes, and Dylan Jones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solidFill>
                  <a:srgbClr val="FFFFFF"/>
                </a:solidFill>
              </a:rPr>
              <a:t>What’s it like?</a:t>
            </a:r>
          </a:p>
        </p:txBody>
      </p:sp>
      <p:sp>
        <p:nvSpPr>
          <p:cNvPr id="117" name="Shape 117"/>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n">
                <a:solidFill>
                  <a:srgbClr val="FFFFFF"/>
                </a:solidFill>
              </a:rPr>
              <a:t>Imagine being beaten to nearly death ,and worked until you collapse all at a very young age of thirteen. My survivor of the holocaust ,Elli Friedman,went through this horrible thing. I could not even imagine how she felt.  If you where a teenage in the holocaust you would be worked to death, beaten, and have so little sleep you would be exhausted. You would never be able to see your family  and never get to celebrate your holidays. On top of that if u die u would not have a proper funeral but would be thrown in a burn pile and cremated.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Profound statement </a:t>
            </a:r>
          </a:p>
        </p:txBody>
      </p:sp>
      <p:sp>
        <p:nvSpPr>
          <p:cNvPr id="123" name="Shape 123"/>
          <p:cNvSpPr txBox="1"/>
          <p:nvPr>
            <p:ph idx="1" type="body"/>
          </p:nvPr>
        </p:nvSpPr>
        <p:spPr>
          <a:xfrm>
            <a:off x="311700" y="1228675"/>
            <a:ext cx="8520599" cy="3340199"/>
          </a:xfrm>
          <a:prstGeom prst="rect">
            <a:avLst/>
          </a:prstGeom>
        </p:spPr>
        <p:txBody>
          <a:bodyPr anchorCtr="0" anchor="t" bIns="91425" lIns="91425" rIns="91425" tIns="91425">
            <a:noAutofit/>
          </a:bodyPr>
          <a:lstStyle/>
          <a:p>
            <a:pPr marR="482600" rtl="0">
              <a:lnSpc>
                <a:spcPct val="130000"/>
              </a:lnSpc>
              <a:spcBef>
                <a:spcPts val="0"/>
              </a:spcBef>
              <a:spcAft>
                <a:spcPts val="0"/>
              </a:spcAft>
              <a:buNone/>
            </a:pPr>
            <a:r>
              <a:rPr b="1" i="1" lang="en" sz="2400">
                <a:solidFill>
                  <a:srgbClr val="FFFFFF"/>
                </a:solidFill>
                <a:latin typeface="Georgia"/>
                <a:ea typeface="Georgia"/>
                <a:cs typeface="Georgia"/>
                <a:sym typeface="Georgia"/>
              </a:rPr>
              <a:t>“We were loaded onto trains and we were taken away to – we didn’t know where.”</a:t>
            </a:r>
          </a:p>
          <a:p>
            <a:pPr marR="482600" rtl="0">
              <a:lnSpc>
                <a:spcPct val="160000"/>
              </a:lnSpc>
              <a:spcBef>
                <a:spcPts val="0"/>
              </a:spcBef>
              <a:spcAft>
                <a:spcPts val="200"/>
              </a:spcAft>
              <a:buNone/>
            </a:pPr>
            <a:r>
              <a:rPr b="1" lang="en" sz="2400">
                <a:solidFill>
                  <a:srgbClr val="FFFFFF"/>
                </a:solidFill>
                <a:latin typeface="Verdana"/>
                <a:ea typeface="Verdana"/>
                <a:cs typeface="Verdana"/>
                <a:sym typeface="Verdana"/>
              </a:rPr>
              <a:t>—Elli Friedman</a:t>
            </a:r>
          </a:p>
          <a:p>
            <a:pPr marR="482600" rtl="0">
              <a:lnSpc>
                <a:spcPct val="160000"/>
              </a:lnSpc>
              <a:spcBef>
                <a:spcPts val="0"/>
              </a:spcBef>
              <a:spcAft>
                <a:spcPts val="200"/>
              </a:spcAft>
              <a:buNone/>
            </a:pPr>
            <a:r>
              <a:rPr lang="en">
                <a:solidFill>
                  <a:srgbClr val="FFFFFF"/>
                </a:solidFill>
                <a:latin typeface="Verdana"/>
                <a:ea typeface="Verdana"/>
                <a:cs typeface="Verdana"/>
                <a:sym typeface="Verdana"/>
              </a:rPr>
              <a:t>This quote talked to me because, they were loaded on trains to be taken somewhere they don’t know about and they had to go or else be killed.  I don’t know about you but if I had to be loaded on trains to be taken somewhere that I don’t know I would start freaking out.</a:t>
            </a:r>
          </a:p>
          <a:p>
            <a:pPr marR="482600" rtl="0">
              <a:lnSpc>
                <a:spcPct val="160000"/>
              </a:lnSpc>
              <a:spcBef>
                <a:spcPts val="0"/>
              </a:spcBef>
              <a:spcAft>
                <a:spcPts val="200"/>
              </a:spcAft>
              <a:buNone/>
            </a:pPr>
            <a:r>
              <a:t/>
            </a:r>
            <a:endParaRPr b="1">
              <a:solidFill>
                <a:srgbClr val="FFFFFF"/>
              </a:solidFill>
              <a:highlight>
                <a:srgbClr val="980000"/>
              </a:highlight>
              <a:latin typeface="Verdana"/>
              <a:ea typeface="Verdana"/>
              <a:cs typeface="Verdana"/>
              <a:sym typeface="Verdana"/>
            </a:endParaRPr>
          </a:p>
          <a:p>
            <a:pPr>
              <a:spcBef>
                <a:spcPts val="0"/>
              </a:spcBef>
              <a:buNone/>
            </a:pPr>
            <a:r>
              <a:t/>
            </a:r>
            <a:endParaRPr sz="4800">
              <a:latin typeface="Gochi Hand"/>
              <a:ea typeface="Gochi Hand"/>
              <a:cs typeface="Gochi Hand"/>
              <a:sym typeface="Gochi Hand"/>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27" name="Shape 127"/>
        <p:cNvGrpSpPr/>
        <p:nvPr/>
      </p:nvGrpSpPr>
      <p:grpSpPr>
        <a:xfrm>
          <a:off x="0" y="0"/>
          <a:ext cx="0" cy="0"/>
          <a:chOff x="0" y="0"/>
          <a:chExt cx="0" cy="0"/>
        </a:xfrm>
      </p:grpSpPr>
      <p:sp>
        <p:nvSpPr>
          <p:cNvPr id="128" name="Shape 128"/>
          <p:cNvSpPr/>
          <p:nvPr/>
        </p:nvSpPr>
        <p:spPr>
          <a:xfrm>
            <a:off x="5659100" y="2339100"/>
            <a:ext cx="188699" cy="2013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pic>
        <p:nvPicPr>
          <p:cNvPr id="129" name="Shape 129"/>
          <p:cNvPicPr preferRelativeResize="0"/>
          <p:nvPr/>
        </p:nvPicPr>
        <p:blipFill>
          <a:blip r:embed="rId4">
            <a:alphaModFix/>
          </a:blip>
          <a:stretch>
            <a:fillRect/>
          </a:stretch>
        </p:blipFill>
        <p:spPr>
          <a:xfrm>
            <a:off x="153000" y="161137"/>
            <a:ext cx="4761800" cy="3161175"/>
          </a:xfrm>
          <a:prstGeom prst="rect">
            <a:avLst/>
          </a:prstGeom>
          <a:noFill/>
          <a:ln cap="flat" cmpd="sng" w="9525">
            <a:solidFill>
              <a:srgbClr val="980000"/>
            </a:solidFill>
            <a:prstDash val="solid"/>
            <a:round/>
            <a:headEnd len="med" w="med" type="none"/>
            <a:tailEnd len="med" w="med" type="none"/>
          </a:ln>
        </p:spPr>
      </p:pic>
      <p:sp>
        <p:nvSpPr>
          <p:cNvPr id="130" name="Shape 130"/>
          <p:cNvSpPr/>
          <p:nvPr/>
        </p:nvSpPr>
        <p:spPr>
          <a:xfrm>
            <a:off x="4326075" y="943175"/>
            <a:ext cx="188699" cy="201300"/>
          </a:xfrm>
          <a:prstGeom prst="ellipse">
            <a:avLst/>
          </a:prstGeom>
          <a:solidFill>
            <a:srgbClr val="00FF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131" name="Shape 131"/>
          <p:cNvCxnSpPr>
            <a:stCxn id="128" idx="1"/>
            <a:endCxn id="130" idx="5"/>
          </p:cNvCxnSpPr>
          <p:nvPr/>
        </p:nvCxnSpPr>
        <p:spPr>
          <a:xfrm rot="10800000">
            <a:off x="4487034" y="1114879"/>
            <a:ext cx="1199700" cy="1253700"/>
          </a:xfrm>
          <a:prstGeom prst="straightConnector1">
            <a:avLst/>
          </a:prstGeom>
          <a:noFill/>
          <a:ln cap="flat" cmpd="sng" w="76200">
            <a:solidFill>
              <a:srgbClr val="00FF00"/>
            </a:solidFill>
            <a:prstDash val="solid"/>
            <a:round/>
            <a:headEnd len="lg" w="lg" type="none"/>
            <a:tailEnd len="lg" w="lg" type="triangle"/>
          </a:ln>
        </p:spPr>
      </p:cxnSp>
      <p:sp>
        <p:nvSpPr>
          <p:cNvPr id="132" name="Shape 132"/>
          <p:cNvSpPr txBox="1"/>
          <p:nvPr/>
        </p:nvSpPr>
        <p:spPr>
          <a:xfrm>
            <a:off x="176050" y="3345150"/>
            <a:ext cx="8815800" cy="1710300"/>
          </a:xfrm>
          <a:prstGeom prst="rect">
            <a:avLst/>
          </a:prstGeom>
          <a:noFill/>
          <a:ln cap="flat" cmpd="sng" w="9525">
            <a:solidFill>
              <a:srgbClr val="FF0000"/>
            </a:solidFill>
            <a:prstDash val="solid"/>
            <a:round/>
            <a:headEnd len="med" w="med" type="none"/>
            <a:tailEnd len="med" w="med" type="none"/>
          </a:ln>
        </p:spPr>
        <p:txBody>
          <a:bodyPr anchorCtr="0" anchor="t" bIns="91425" lIns="91425" rIns="91425" tIns="91425">
            <a:noAutofit/>
          </a:bodyPr>
          <a:lstStyle/>
          <a:p>
            <a:pPr>
              <a:spcBef>
                <a:spcPts val="0"/>
              </a:spcBef>
              <a:buNone/>
            </a:pPr>
            <a:r>
              <a:rPr b="1" lang="en" sz="2400"/>
              <a:t>Where Elli started  before deportation and after the holocaust she ended in  Albany, New York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311700" y="292850"/>
            <a:ext cx="8520599" cy="800999"/>
          </a:xfrm>
          <a:prstGeom prst="rect">
            <a:avLst/>
          </a:prstGeom>
        </p:spPr>
        <p:txBody>
          <a:bodyPr anchorCtr="0" anchor="t" bIns="91425" lIns="91425" rIns="91425" tIns="91425">
            <a:noAutofit/>
          </a:bodyPr>
          <a:lstStyle/>
          <a:p>
            <a:pPr indent="457200" marL="3200400">
              <a:spcBef>
                <a:spcPts val="0"/>
              </a:spcBef>
              <a:buNone/>
            </a:pPr>
            <a:r>
              <a:rPr lang="en">
                <a:solidFill>
                  <a:srgbClr val="FFFFFF"/>
                </a:solidFill>
              </a:rPr>
              <a:t>Sources</a:t>
            </a:r>
          </a:p>
        </p:txBody>
      </p:sp>
      <p:sp>
        <p:nvSpPr>
          <p:cNvPr id="138" name="Shape 138"/>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lr>
                <a:srgbClr val="FFFFFF"/>
              </a:buClr>
              <a:buAutoNum type="arabicPeriod"/>
            </a:pPr>
            <a:r>
              <a:rPr lang="en" u="sng">
                <a:solidFill>
                  <a:srgbClr val="FFFFFF"/>
                </a:solidFill>
                <a:hlinkClick r:id="rId3"/>
              </a:rPr>
              <a:t>http://images.flatworldknowledge.com/trowbridge2_1.0/trowbridge2_1.0-fig05_028.jpg</a:t>
            </a:r>
          </a:p>
          <a:p>
            <a:pPr indent="-228600" lvl="0" marL="457200" rtl="0">
              <a:spcBef>
                <a:spcPts val="0"/>
              </a:spcBef>
              <a:buClr>
                <a:srgbClr val="FFFFFF"/>
              </a:buClr>
              <a:buAutoNum type="arabicPeriod"/>
            </a:pPr>
            <a:r>
              <a:rPr lang="en" u="sng">
                <a:solidFill>
                  <a:srgbClr val="FFFFFF"/>
                </a:solidFill>
                <a:hlinkClick r:id="rId4"/>
              </a:rPr>
              <a:t>http://comingofagenow.org/survivor-stories/ellis-story/ellis-story-page-3/</a:t>
            </a:r>
          </a:p>
          <a:p>
            <a:pPr indent="-228600" lvl="0" marL="457200" rtl="0">
              <a:spcBef>
                <a:spcPts val="0"/>
              </a:spcBef>
              <a:buClr>
                <a:srgbClr val="FFFFFF"/>
              </a:buClr>
              <a:buAutoNum type="arabicPeriod"/>
            </a:pPr>
            <a:r>
              <a:rPr lang="en" u="sng">
                <a:solidFill>
                  <a:srgbClr val="FFFFFF"/>
                </a:solidFill>
                <a:hlinkClick r:id="rId5"/>
              </a:rPr>
              <a:t>http://cdn.playbuzz.com/cdn/683c4868-68bb-426a-9e3c-ae2882ff4e2d/43bda35a-4f6a-4a09-b6b4-986cac69a98e.gif</a:t>
            </a:r>
          </a:p>
          <a:p>
            <a:pPr>
              <a:spcBef>
                <a:spcPts val="0"/>
              </a:spcBef>
              <a:buNone/>
            </a:pPr>
            <a:r>
              <a:t/>
            </a:r>
            <a:endParaRPr>
              <a:solidFill>
                <a:srgbClr val="FFFFFF"/>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1074425" y="77175"/>
            <a:ext cx="6321599" cy="635399"/>
          </a:xfrm>
          <a:prstGeom prst="rect">
            <a:avLst/>
          </a:prstGeom>
        </p:spPr>
        <p:txBody>
          <a:bodyPr anchorCtr="0" anchor="t" bIns="91425" lIns="91425" rIns="91425" tIns="91425">
            <a:noAutofit/>
          </a:bodyPr>
          <a:lstStyle/>
          <a:p>
            <a:pPr>
              <a:spcBef>
                <a:spcPts val="0"/>
              </a:spcBef>
              <a:buNone/>
            </a:pPr>
            <a:r>
              <a:rPr lang="en">
                <a:solidFill>
                  <a:srgbClr val="FFFFFF"/>
                </a:solidFill>
              </a:rPr>
              <a:t>Definitions</a:t>
            </a:r>
          </a:p>
        </p:txBody>
      </p:sp>
      <p:sp>
        <p:nvSpPr>
          <p:cNvPr id="59" name="Shape 59"/>
          <p:cNvSpPr txBox="1"/>
          <p:nvPr>
            <p:ph idx="1" type="body"/>
          </p:nvPr>
        </p:nvSpPr>
        <p:spPr>
          <a:xfrm>
            <a:off x="143200" y="1050200"/>
            <a:ext cx="8636700" cy="3498900"/>
          </a:xfrm>
          <a:prstGeom prst="rect">
            <a:avLst/>
          </a:prstGeom>
        </p:spPr>
        <p:txBody>
          <a:bodyPr anchorCtr="0" anchor="t" bIns="91425" lIns="91425" rIns="91425" tIns="91425">
            <a:noAutofit/>
          </a:bodyPr>
          <a:lstStyle/>
          <a:p>
            <a:pPr rtl="0">
              <a:spcBef>
                <a:spcPts val="0"/>
              </a:spcBef>
              <a:buNone/>
            </a:pPr>
            <a:r>
              <a:rPr lang="en" sz="1400">
                <a:solidFill>
                  <a:srgbClr val="FFFFFF"/>
                </a:solidFill>
              </a:rPr>
              <a:t>Hebrew school -Afterschool or weekend classes for children in hebrew and jewish subjects.</a:t>
            </a:r>
          </a:p>
          <a:p>
            <a:pPr rtl="0">
              <a:spcBef>
                <a:spcPts val="0"/>
              </a:spcBef>
              <a:buNone/>
            </a:pPr>
            <a:r>
              <a:rPr lang="en" sz="1400">
                <a:solidFill>
                  <a:srgbClr val="FFFFFF"/>
                </a:solidFill>
              </a:rPr>
              <a:t>Yellow star-A badge Jews were ordered to wear in Germany or Nazi occupied countries in order to distinguish and isolate them from surrounding populations.</a:t>
            </a:r>
          </a:p>
          <a:p>
            <a:pPr rtl="0">
              <a:spcBef>
                <a:spcPts val="0"/>
              </a:spcBef>
              <a:buNone/>
            </a:pPr>
            <a:r>
              <a:rPr lang="en" sz="1400">
                <a:solidFill>
                  <a:srgbClr val="FFFFFF"/>
                </a:solidFill>
              </a:rPr>
              <a:t>Deportation-The forced relocation of Jews during the holocaust. </a:t>
            </a:r>
          </a:p>
          <a:p>
            <a:pPr rtl="0">
              <a:spcBef>
                <a:spcPts val="0"/>
              </a:spcBef>
              <a:buNone/>
            </a:pPr>
            <a:r>
              <a:rPr lang="en" sz="1400">
                <a:solidFill>
                  <a:srgbClr val="FFFFFF"/>
                </a:solidFill>
              </a:rPr>
              <a:t>Selection-During the Holocaust, a process in which those who were deemed unfit for work were sent to be killed. </a:t>
            </a:r>
          </a:p>
          <a:p>
            <a:pPr>
              <a:spcBef>
                <a:spcPts val="0"/>
              </a:spcBef>
              <a:buNone/>
            </a:pPr>
            <a:r>
              <a:rPr lang="en" sz="1400">
                <a:solidFill>
                  <a:srgbClr val="FFFFFF"/>
                </a:solidFill>
              </a:rPr>
              <a:t>Labor Camp-A concentration camp that took advantage of the slave labor of inmates.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63" name="Shape 63"/>
        <p:cNvGrpSpPr/>
        <p:nvPr/>
      </p:nvGrpSpPr>
      <p:grpSpPr>
        <a:xfrm>
          <a:off x="0" y="0"/>
          <a:ext cx="0" cy="0"/>
          <a:chOff x="0" y="0"/>
          <a:chExt cx="0" cy="0"/>
        </a:xfrm>
      </p:grpSpPr>
      <p:sp>
        <p:nvSpPr>
          <p:cNvPr id="64" name="Shape 6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solidFill>
                  <a:srgbClr val="FFFFFF"/>
                </a:solidFill>
              </a:rPr>
              <a:t>Pre-deportation</a:t>
            </a:r>
          </a:p>
        </p:txBody>
      </p:sp>
      <p:sp>
        <p:nvSpPr>
          <p:cNvPr id="65" name="Shape 65"/>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n" sz="2400">
                <a:solidFill>
                  <a:srgbClr val="FFFFFF"/>
                </a:solidFill>
              </a:rPr>
              <a:t>Ellie grew up in Samorin, Czechoslovakia in a small town near Bratislava. She lived with her parents and her one brother; other family members lived by them like over the border in hungary. Her father owned a well know store. Ellie loved talking to other people that came to her father's store. Ellie often played with friends that were not jewish.</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69" name="Shape 69"/>
        <p:cNvGrpSpPr/>
        <p:nvPr/>
      </p:nvGrpSpPr>
      <p:grpSpPr>
        <a:xfrm>
          <a:off x="0" y="0"/>
          <a:ext cx="0" cy="0"/>
          <a:chOff x="0" y="0"/>
          <a:chExt cx="0" cy="0"/>
        </a:xfrm>
      </p:grpSpPr>
      <p:sp>
        <p:nvSpPr>
          <p:cNvPr id="70" name="Shape 70"/>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solidFill>
                  <a:srgbClr val="FFFFFF"/>
                </a:solidFill>
              </a:rPr>
              <a:t>Deportation </a:t>
            </a:r>
          </a:p>
        </p:txBody>
      </p:sp>
      <p:sp>
        <p:nvSpPr>
          <p:cNvPr id="71" name="Shape 71"/>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n">
                <a:solidFill>
                  <a:srgbClr val="FFFFFF"/>
                </a:solidFill>
              </a:rPr>
              <a:t>In 1938 when Ellie was seven years old her town was taken over by hungary. Her mother thought that life would be better with Hungarians, but none of them knew that they were collaborating with the Nazis. As they marched into town they sang vicious anti-semitic songs. At that moment life became more difficult for Elli and her family. They began by closing the Friedmann's store, second they began to impose special laws for Jews. There were laws that allowed the Jews such as keeping the Jews from having kosher, reading the newspaper, and not allowing them to listen to the radio.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75" name="Shape 75"/>
        <p:cNvGrpSpPr/>
        <p:nvPr/>
      </p:nvGrpSpPr>
      <p:grpSpPr>
        <a:xfrm>
          <a:off x="0" y="0"/>
          <a:ext cx="0" cy="0"/>
          <a:chOff x="0" y="0"/>
          <a:chExt cx="0" cy="0"/>
        </a:xfrm>
      </p:grpSpPr>
      <p:sp>
        <p:nvSpPr>
          <p:cNvPr id="76" name="Shape 76"/>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solidFill>
                  <a:srgbClr val="FFFFFF"/>
                </a:solidFill>
              </a:rPr>
              <a:t>Post-Deportation </a:t>
            </a:r>
          </a:p>
        </p:txBody>
      </p:sp>
      <p:sp>
        <p:nvSpPr>
          <p:cNvPr id="77" name="Shape 77"/>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n" sz="2400">
                <a:solidFill>
                  <a:srgbClr val="FFFFFF"/>
                </a:solidFill>
              </a:rPr>
              <a:t>Elli was 20 years old when she came to New York, she entered college as soon as she landed and eventually became a history professor. She has written several books about her experiences in and after the holocaust. As an adult she separates her time between israel and the U.S.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81" name="Shape 81"/>
        <p:cNvGrpSpPr/>
        <p:nvPr/>
      </p:nvGrpSpPr>
      <p:grpSpPr>
        <a:xfrm>
          <a:off x="0" y="0"/>
          <a:ext cx="0" cy="0"/>
          <a:chOff x="0" y="0"/>
          <a:chExt cx="0" cy="0"/>
        </a:xfrm>
      </p:grpSpPr>
      <p:sp>
        <p:nvSpPr>
          <p:cNvPr id="82" name="Shape 82"/>
          <p:cNvSpPr txBox="1"/>
          <p:nvPr>
            <p:ph type="title"/>
          </p:nvPr>
        </p:nvSpPr>
        <p:spPr>
          <a:xfrm>
            <a:off x="6474950" y="292850"/>
            <a:ext cx="2357399" cy="800999"/>
          </a:xfrm>
          <a:prstGeom prst="rect">
            <a:avLst/>
          </a:prstGeom>
        </p:spPr>
        <p:txBody>
          <a:bodyPr anchorCtr="0" anchor="t" bIns="91425" lIns="91425" rIns="91425" tIns="91425">
            <a:noAutofit/>
          </a:bodyPr>
          <a:lstStyle/>
          <a:p>
            <a:pPr>
              <a:spcBef>
                <a:spcPts val="0"/>
              </a:spcBef>
              <a:buNone/>
            </a:pPr>
            <a:r>
              <a:rPr lang="en">
                <a:solidFill>
                  <a:srgbClr val="FFFFFF"/>
                </a:solidFill>
              </a:rPr>
              <a:t>Timeline </a:t>
            </a:r>
          </a:p>
        </p:txBody>
      </p:sp>
      <p:sp>
        <p:nvSpPr>
          <p:cNvPr id="83" name="Shape 83"/>
          <p:cNvSpPr txBox="1"/>
          <p:nvPr>
            <p:ph idx="1" type="body"/>
          </p:nvPr>
        </p:nvSpPr>
        <p:spPr>
          <a:xfrm>
            <a:off x="311700" y="55900"/>
            <a:ext cx="8520599" cy="3340199"/>
          </a:xfrm>
          <a:prstGeom prst="rect">
            <a:avLst/>
          </a:prstGeom>
        </p:spPr>
        <p:txBody>
          <a:bodyPr anchorCtr="0" anchor="t" bIns="91425" lIns="91425" rIns="91425" tIns="91425">
            <a:noAutofit/>
          </a:bodyPr>
          <a:lstStyle/>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1938:</a:t>
            </a:r>
          </a:p>
          <a:p>
            <a:pPr rtl="0">
              <a:lnSpc>
                <a:spcPct val="143000"/>
              </a:lnSpc>
              <a:spcBef>
                <a:spcPts val="0"/>
              </a:spcBef>
              <a:spcAft>
                <a:spcPts val="0"/>
              </a:spcAft>
              <a:buNone/>
            </a:pPr>
            <a:r>
              <a:rPr lang="en" sz="1200">
                <a:solidFill>
                  <a:srgbClr val="FFFFFF"/>
                </a:solidFill>
                <a:latin typeface="Verdana"/>
                <a:ea typeface="Verdana"/>
                <a:cs typeface="Verdana"/>
                <a:sym typeface="Verdana"/>
              </a:rPr>
              <a:t>Hungarians close the Friedmann store</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rtl="0">
              <a:lnSpc>
                <a:spcPct val="143000"/>
              </a:lnSpc>
              <a:spcBef>
                <a:spcPts val="0"/>
              </a:spcBef>
              <a:spcAft>
                <a:spcPts val="0"/>
              </a:spcAft>
              <a:buNone/>
            </a:pPr>
            <a:r>
              <a:rPr lang="en" sz="1200">
                <a:solidFill>
                  <a:srgbClr val="FFFFFF"/>
                </a:solidFill>
                <a:latin typeface="Verdana"/>
                <a:ea typeface="Verdana"/>
                <a:cs typeface="Verdana"/>
                <a:sym typeface="Verdana"/>
              </a:rPr>
              <a:t>Germans occupy Hungary</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rtl="0">
              <a:lnSpc>
                <a:spcPct val="143000"/>
              </a:lnSpc>
              <a:spcBef>
                <a:spcPts val="0"/>
              </a:spcBef>
              <a:spcAft>
                <a:spcPts val="0"/>
              </a:spcAft>
              <a:buNone/>
            </a:pPr>
            <a:r>
              <a:rPr lang="en" sz="1200">
                <a:solidFill>
                  <a:srgbClr val="FFFFFF"/>
                </a:solidFill>
                <a:latin typeface="Verdana"/>
                <a:ea typeface="Verdana"/>
                <a:cs typeface="Verdana"/>
                <a:sym typeface="Verdana"/>
              </a:rPr>
              <a:t>Friedmann family sent to Nagymagyar ghetto</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rtl="0">
              <a:lnSpc>
                <a:spcPct val="143000"/>
              </a:lnSpc>
              <a:spcBef>
                <a:spcPts val="0"/>
              </a:spcBef>
              <a:spcAft>
                <a:spcPts val="0"/>
              </a:spcAft>
              <a:buNone/>
            </a:pPr>
            <a:r>
              <a:rPr lang="en" sz="1200">
                <a:solidFill>
                  <a:srgbClr val="FFFFFF"/>
                </a:solidFill>
                <a:latin typeface="Verdana"/>
                <a:ea typeface="Verdana"/>
                <a:cs typeface="Verdana"/>
                <a:sym typeface="Verdana"/>
              </a:rPr>
              <a:t>Friedmanns deported to Auschwitz</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rtl="0">
              <a:lnSpc>
                <a:spcPct val="143000"/>
              </a:lnSpc>
              <a:spcBef>
                <a:spcPts val="0"/>
              </a:spcBef>
              <a:spcAft>
                <a:spcPts val="0"/>
              </a:spcAft>
              <a:buNone/>
            </a:pPr>
            <a:r>
              <a:rPr lang="en" sz="1200">
                <a:solidFill>
                  <a:srgbClr val="FFFFFF"/>
                </a:solidFill>
                <a:latin typeface="Verdana"/>
                <a:ea typeface="Verdana"/>
                <a:cs typeface="Verdana"/>
                <a:sym typeface="Verdana"/>
              </a:rPr>
              <a:t>Elli and her mother are deported to Plaszow</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lvl="0" rtl="0">
              <a:lnSpc>
                <a:spcPct val="143000"/>
              </a:lnSpc>
              <a:spcBef>
                <a:spcPts val="0"/>
              </a:spcBef>
              <a:spcAft>
                <a:spcPts val="0"/>
              </a:spcAft>
              <a:buNone/>
            </a:pPr>
            <a:r>
              <a:rPr lang="en" sz="1200">
                <a:solidFill>
                  <a:srgbClr val="FFFFFF"/>
                </a:solidFill>
                <a:latin typeface="Verdana"/>
                <a:ea typeface="Verdana"/>
                <a:cs typeface="Verdana"/>
                <a:sym typeface="Verdana"/>
              </a:rPr>
              <a:t>Elli and her mother are returned to Auschwitz</a:t>
            </a:r>
          </a:p>
          <a:p>
            <a:pPr lvl="0" marR="38100" rtl="0">
              <a:lnSpc>
                <a:spcPct val="143000"/>
              </a:lnSpc>
              <a:spcBef>
                <a:spcPts val="0"/>
              </a:spcBef>
              <a:spcAft>
                <a:spcPts val="0"/>
              </a:spcAft>
              <a:buNone/>
            </a:pPr>
            <a:r>
              <a:rPr b="1" lang="en" sz="1200">
                <a:solidFill>
                  <a:srgbClr val="FFFFFF"/>
                </a:solidFill>
                <a:latin typeface="Verdana"/>
                <a:ea typeface="Verdana"/>
                <a:cs typeface="Verdana"/>
                <a:sym typeface="Verdana"/>
              </a:rPr>
              <a:t>1944:</a:t>
            </a:r>
          </a:p>
          <a:p>
            <a:pPr rtl="0">
              <a:lnSpc>
                <a:spcPct val="143000"/>
              </a:lnSpc>
              <a:spcBef>
                <a:spcPts val="0"/>
              </a:spcBef>
              <a:spcAft>
                <a:spcPts val="0"/>
              </a:spcAft>
              <a:buNone/>
            </a:pPr>
            <a:r>
              <a:rPr lang="en" sz="1200">
                <a:solidFill>
                  <a:srgbClr val="FFFFFF"/>
                </a:solidFill>
                <a:latin typeface="Verdana"/>
                <a:ea typeface="Verdana"/>
                <a:cs typeface="Verdana"/>
                <a:sym typeface="Verdana"/>
              </a:rPr>
              <a:t>Elli and her mother are transported to Augsburg</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1945:</a:t>
            </a:r>
          </a:p>
          <a:p>
            <a:pPr rtl="0">
              <a:lnSpc>
                <a:spcPct val="143000"/>
              </a:lnSpc>
              <a:spcBef>
                <a:spcPts val="0"/>
              </a:spcBef>
              <a:spcAft>
                <a:spcPts val="0"/>
              </a:spcAft>
              <a:buNone/>
            </a:pPr>
            <a:r>
              <a:rPr lang="en" sz="1200">
                <a:solidFill>
                  <a:srgbClr val="FFFFFF"/>
                </a:solidFill>
                <a:latin typeface="Verdana"/>
                <a:ea typeface="Verdana"/>
                <a:cs typeface="Verdana"/>
                <a:sym typeface="Verdana"/>
              </a:rPr>
              <a:t>Elli, her mother, and brother are liberated; return to Samorin; Armin moves to the U.S.; Elli and her mother move to Bratislava</a:t>
            </a:r>
          </a:p>
          <a:p>
            <a:pPr marR="38100" rtl="0">
              <a:lnSpc>
                <a:spcPct val="143000"/>
              </a:lnSpc>
              <a:spcBef>
                <a:spcPts val="0"/>
              </a:spcBef>
              <a:spcAft>
                <a:spcPts val="0"/>
              </a:spcAft>
              <a:buNone/>
            </a:pPr>
            <a:r>
              <a:rPr b="1" lang="en" sz="1200">
                <a:solidFill>
                  <a:srgbClr val="FFFFFF"/>
                </a:solidFill>
                <a:latin typeface="Verdana"/>
                <a:ea typeface="Verdana"/>
                <a:cs typeface="Verdana"/>
                <a:sym typeface="Verdana"/>
              </a:rPr>
              <a:t>1951:</a:t>
            </a:r>
          </a:p>
          <a:p>
            <a:pPr rtl="0">
              <a:lnSpc>
                <a:spcPct val="143000"/>
              </a:lnSpc>
              <a:spcBef>
                <a:spcPts val="0"/>
              </a:spcBef>
              <a:spcAft>
                <a:spcPts val="0"/>
              </a:spcAft>
              <a:buNone/>
            </a:pPr>
            <a:r>
              <a:rPr lang="en" sz="1200">
                <a:solidFill>
                  <a:srgbClr val="FFFFFF"/>
                </a:solidFill>
                <a:latin typeface="Verdana"/>
                <a:ea typeface="Verdana"/>
                <a:cs typeface="Verdana"/>
                <a:sym typeface="Verdana"/>
              </a:rPr>
              <a:t>Elli and her mother arrive in the United States</a:t>
            </a:r>
          </a:p>
          <a:p>
            <a:pPr lvl="0" rtl="0">
              <a:lnSpc>
                <a:spcPct val="143000"/>
              </a:lnSpc>
              <a:spcBef>
                <a:spcPts val="0"/>
              </a:spcBef>
              <a:spcAft>
                <a:spcPts val="0"/>
              </a:spcAft>
              <a:buNone/>
            </a:pPr>
            <a:r>
              <a:t/>
            </a:r>
            <a:endParaRPr sz="1200">
              <a:solidFill>
                <a:srgbClr val="FFFFFF"/>
              </a:solidFill>
              <a:latin typeface="Verdana"/>
              <a:ea typeface="Verdana"/>
              <a:cs typeface="Verdana"/>
              <a:sym typeface="Verdana"/>
            </a:endParaRPr>
          </a:p>
          <a:p>
            <a:pPr rtl="0">
              <a:lnSpc>
                <a:spcPct val="143000"/>
              </a:lnSpc>
              <a:spcBef>
                <a:spcPts val="0"/>
              </a:spcBef>
              <a:spcAft>
                <a:spcPts val="0"/>
              </a:spcAft>
              <a:buNone/>
            </a:pPr>
            <a:r>
              <a:t/>
            </a:r>
            <a:endParaRPr sz="1200">
              <a:solidFill>
                <a:srgbClr val="FFFFFF"/>
              </a:solidFill>
              <a:latin typeface="Verdana"/>
              <a:ea typeface="Verdana"/>
              <a:cs typeface="Verdana"/>
              <a:sym typeface="Verdana"/>
            </a:endParaRPr>
          </a:p>
          <a:p>
            <a:pPr rtl="0">
              <a:lnSpc>
                <a:spcPct val="143000"/>
              </a:lnSpc>
              <a:spcBef>
                <a:spcPts val="0"/>
              </a:spcBef>
              <a:spcAft>
                <a:spcPts val="0"/>
              </a:spcAft>
              <a:buNone/>
            </a:pPr>
            <a:r>
              <a:t/>
            </a:r>
            <a:endParaRPr sz="1200">
              <a:solidFill>
                <a:srgbClr val="FFFFFF"/>
              </a:solidFill>
              <a:latin typeface="Verdana"/>
              <a:ea typeface="Verdana"/>
              <a:cs typeface="Verdana"/>
              <a:sym typeface="Verdana"/>
            </a:endParaRPr>
          </a:p>
          <a:p>
            <a:pPr rtl="0">
              <a:lnSpc>
                <a:spcPct val="143000"/>
              </a:lnSpc>
              <a:spcBef>
                <a:spcPts val="0"/>
              </a:spcBef>
              <a:spcAft>
                <a:spcPts val="0"/>
              </a:spcAft>
              <a:buNone/>
            </a:pPr>
            <a:r>
              <a:t/>
            </a:r>
            <a:endParaRPr sz="1200">
              <a:solidFill>
                <a:srgbClr val="FFFFFF"/>
              </a:solidFill>
              <a:latin typeface="Verdana"/>
              <a:ea typeface="Verdana"/>
              <a:cs typeface="Verdana"/>
              <a:sym typeface="Verdana"/>
            </a:endParaRPr>
          </a:p>
          <a:p>
            <a:pPr>
              <a:spcBef>
                <a:spcPts val="0"/>
              </a:spcBef>
              <a:buNone/>
            </a:pPr>
            <a:r>
              <a:t/>
            </a:r>
            <a:endParaRPr sz="12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87" name="Shape 87"/>
        <p:cNvGrpSpPr/>
        <p:nvPr/>
      </p:nvGrpSpPr>
      <p:grpSpPr>
        <a:xfrm>
          <a:off x="0" y="0"/>
          <a:ext cx="0" cy="0"/>
          <a:chOff x="0" y="0"/>
          <a:chExt cx="0" cy="0"/>
        </a:xfrm>
      </p:grpSpPr>
      <p:pic>
        <p:nvPicPr>
          <p:cNvPr id="88" name="Shape 88"/>
          <p:cNvPicPr preferRelativeResize="0"/>
          <p:nvPr/>
        </p:nvPicPr>
        <p:blipFill>
          <a:blip r:embed="rId3">
            <a:alphaModFix/>
          </a:blip>
          <a:stretch>
            <a:fillRect/>
          </a:stretch>
        </p:blipFill>
        <p:spPr>
          <a:xfrm>
            <a:off x="0" y="0"/>
            <a:ext cx="3123300" cy="4348499"/>
          </a:xfrm>
          <a:prstGeom prst="rect">
            <a:avLst/>
          </a:prstGeom>
          <a:noFill/>
          <a:ln>
            <a:noFill/>
          </a:ln>
        </p:spPr>
      </p:pic>
      <p:sp>
        <p:nvSpPr>
          <p:cNvPr id="89" name="Shape 89"/>
          <p:cNvSpPr txBox="1"/>
          <p:nvPr/>
        </p:nvSpPr>
        <p:spPr>
          <a:xfrm>
            <a:off x="0" y="4430850"/>
            <a:ext cx="3123300" cy="356399"/>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Elli before the holocaust at age13.</a:t>
            </a:r>
          </a:p>
        </p:txBody>
      </p:sp>
      <p:pic>
        <p:nvPicPr>
          <p:cNvPr id="90" name="Shape 90"/>
          <p:cNvPicPr preferRelativeResize="0"/>
          <p:nvPr/>
        </p:nvPicPr>
        <p:blipFill>
          <a:blip r:embed="rId4">
            <a:alphaModFix/>
          </a:blip>
          <a:stretch>
            <a:fillRect/>
          </a:stretch>
        </p:blipFill>
        <p:spPr>
          <a:xfrm>
            <a:off x="3242025" y="0"/>
            <a:ext cx="2386899" cy="4348500"/>
          </a:xfrm>
          <a:prstGeom prst="rect">
            <a:avLst/>
          </a:prstGeom>
          <a:noFill/>
          <a:ln>
            <a:noFill/>
          </a:ln>
        </p:spPr>
      </p:pic>
      <p:sp>
        <p:nvSpPr>
          <p:cNvPr id="91" name="Shape 91"/>
          <p:cNvSpPr txBox="1"/>
          <p:nvPr/>
        </p:nvSpPr>
        <p:spPr>
          <a:xfrm>
            <a:off x="3242025" y="4423925"/>
            <a:ext cx="2185199" cy="794999"/>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Jews had to wear this star because of the Nazis.</a:t>
            </a:r>
          </a:p>
        </p:txBody>
      </p:sp>
      <p:pic>
        <p:nvPicPr>
          <p:cNvPr id="92" name="Shape 92"/>
          <p:cNvPicPr preferRelativeResize="0"/>
          <p:nvPr/>
        </p:nvPicPr>
        <p:blipFill>
          <a:blip r:embed="rId5">
            <a:alphaModFix/>
          </a:blip>
          <a:stretch>
            <a:fillRect/>
          </a:stretch>
        </p:blipFill>
        <p:spPr>
          <a:xfrm>
            <a:off x="5747750" y="11500"/>
            <a:ext cx="3396249" cy="4348499"/>
          </a:xfrm>
          <a:prstGeom prst="rect">
            <a:avLst/>
          </a:prstGeom>
          <a:noFill/>
          <a:ln>
            <a:noFill/>
          </a:ln>
        </p:spPr>
      </p:pic>
      <p:sp>
        <p:nvSpPr>
          <p:cNvPr id="93" name="Shape 93"/>
          <p:cNvSpPr txBox="1"/>
          <p:nvPr/>
        </p:nvSpPr>
        <p:spPr>
          <a:xfrm>
            <a:off x="5765575" y="4430850"/>
            <a:ext cx="3360600" cy="522599"/>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Jews being moved the different concentration camps.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97" name="Shape 97"/>
        <p:cNvGrpSpPr/>
        <p:nvPr/>
      </p:nvGrpSpPr>
      <p:grpSpPr>
        <a:xfrm>
          <a:off x="0" y="0"/>
          <a:ext cx="0" cy="0"/>
          <a:chOff x="0" y="0"/>
          <a:chExt cx="0" cy="0"/>
        </a:xfrm>
      </p:grpSpPr>
      <p:pic>
        <p:nvPicPr>
          <p:cNvPr id="98" name="Shape 98"/>
          <p:cNvPicPr preferRelativeResize="0"/>
          <p:nvPr/>
        </p:nvPicPr>
        <p:blipFill>
          <a:blip r:embed="rId3">
            <a:alphaModFix/>
          </a:blip>
          <a:stretch>
            <a:fillRect/>
          </a:stretch>
        </p:blipFill>
        <p:spPr>
          <a:xfrm>
            <a:off x="25" y="0"/>
            <a:ext cx="3111325" cy="4524500"/>
          </a:xfrm>
          <a:prstGeom prst="rect">
            <a:avLst/>
          </a:prstGeom>
          <a:noFill/>
          <a:ln>
            <a:noFill/>
          </a:ln>
        </p:spPr>
      </p:pic>
      <p:sp>
        <p:nvSpPr>
          <p:cNvPr id="99" name="Shape 99"/>
          <p:cNvSpPr txBox="1"/>
          <p:nvPr/>
        </p:nvSpPr>
        <p:spPr>
          <a:xfrm>
            <a:off x="-35662" y="4429500"/>
            <a:ext cx="3182699" cy="500400"/>
          </a:xfrm>
          <a:prstGeom prst="rect">
            <a:avLst/>
          </a:prstGeom>
          <a:noFill/>
          <a:ln>
            <a:noFill/>
          </a:ln>
        </p:spPr>
        <p:txBody>
          <a:bodyPr anchorCtr="0" anchor="t" bIns="91425" lIns="91425" rIns="91425" tIns="91425">
            <a:noAutofit/>
          </a:bodyPr>
          <a:lstStyle/>
          <a:p>
            <a:pPr>
              <a:spcBef>
                <a:spcPts val="0"/>
              </a:spcBef>
              <a:buNone/>
            </a:pPr>
            <a:r>
              <a:rPr lang="en">
                <a:solidFill>
                  <a:srgbClr val="FFFFFF"/>
                </a:solidFill>
              </a:rPr>
              <a:t>These are baracks that the jews stayed in while in the concentration camps.</a:t>
            </a:r>
          </a:p>
        </p:txBody>
      </p:sp>
      <p:pic>
        <p:nvPicPr>
          <p:cNvPr id="100" name="Shape 100"/>
          <p:cNvPicPr preferRelativeResize="0"/>
          <p:nvPr/>
        </p:nvPicPr>
        <p:blipFill>
          <a:blip r:embed="rId4">
            <a:alphaModFix/>
          </a:blip>
          <a:stretch>
            <a:fillRect/>
          </a:stretch>
        </p:blipFill>
        <p:spPr>
          <a:xfrm>
            <a:off x="3257550" y="0"/>
            <a:ext cx="5720200" cy="4524499"/>
          </a:xfrm>
          <a:prstGeom prst="rect">
            <a:avLst/>
          </a:prstGeom>
          <a:noFill/>
          <a:ln>
            <a:noFill/>
          </a:ln>
        </p:spPr>
      </p:pic>
      <p:sp>
        <p:nvSpPr>
          <p:cNvPr id="101" name="Shape 101"/>
          <p:cNvSpPr txBox="1"/>
          <p:nvPr/>
        </p:nvSpPr>
        <p:spPr>
          <a:xfrm>
            <a:off x="3257550" y="4524500"/>
            <a:ext cx="5720100" cy="500400"/>
          </a:xfrm>
          <a:prstGeom prst="rect">
            <a:avLst/>
          </a:prstGeom>
          <a:noFill/>
          <a:ln>
            <a:noFill/>
          </a:ln>
        </p:spPr>
        <p:txBody>
          <a:bodyPr anchorCtr="0" anchor="t" bIns="91425" lIns="91425" rIns="91425" tIns="91425">
            <a:noAutofit/>
          </a:bodyPr>
          <a:lstStyle/>
          <a:p>
            <a:pPr>
              <a:spcBef>
                <a:spcPts val="0"/>
              </a:spcBef>
              <a:buNone/>
            </a:pPr>
            <a:r>
              <a:rPr lang="en">
                <a:solidFill>
                  <a:srgbClr val="FFFFFF"/>
                </a:solidFill>
              </a:rPr>
              <a:t> The  American M.P. inspecting the Nazi train.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0000"/>
        </a:solidFill>
      </p:bgPr>
    </p:bg>
    <p:spTree>
      <p:nvGrpSpPr>
        <p:cNvPr id="105" name="Shape 105"/>
        <p:cNvGrpSpPr/>
        <p:nvPr/>
      </p:nvGrpSpPr>
      <p:grpSpPr>
        <a:xfrm>
          <a:off x="0" y="0"/>
          <a:ext cx="0" cy="0"/>
          <a:chOff x="0" y="0"/>
          <a:chExt cx="0" cy="0"/>
        </a:xfrm>
      </p:grpSpPr>
      <p:pic>
        <p:nvPicPr>
          <p:cNvPr id="106" name="Shape 106"/>
          <p:cNvPicPr preferRelativeResize="0"/>
          <p:nvPr/>
        </p:nvPicPr>
        <p:blipFill>
          <a:blip r:embed="rId3">
            <a:alphaModFix/>
          </a:blip>
          <a:stretch>
            <a:fillRect/>
          </a:stretch>
        </p:blipFill>
        <p:spPr>
          <a:xfrm>
            <a:off x="0" y="0"/>
            <a:ext cx="3099450" cy="2351325"/>
          </a:xfrm>
          <a:prstGeom prst="rect">
            <a:avLst/>
          </a:prstGeom>
          <a:noFill/>
          <a:ln>
            <a:noFill/>
          </a:ln>
        </p:spPr>
      </p:pic>
      <p:sp>
        <p:nvSpPr>
          <p:cNvPr id="107" name="Shape 107"/>
          <p:cNvSpPr txBox="1"/>
          <p:nvPr/>
        </p:nvSpPr>
        <p:spPr>
          <a:xfrm>
            <a:off x="35550" y="2850075"/>
            <a:ext cx="3063899" cy="797100"/>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Ellie, her mother, and brother one and a half years after the holocaust</a:t>
            </a:r>
          </a:p>
        </p:txBody>
      </p:sp>
      <p:pic>
        <p:nvPicPr>
          <p:cNvPr id="108" name="Shape 108"/>
          <p:cNvPicPr preferRelativeResize="0"/>
          <p:nvPr/>
        </p:nvPicPr>
        <p:blipFill>
          <a:blip r:embed="rId4">
            <a:alphaModFix/>
          </a:blip>
          <a:stretch>
            <a:fillRect/>
          </a:stretch>
        </p:blipFill>
        <p:spPr>
          <a:xfrm>
            <a:off x="3273725" y="-1"/>
            <a:ext cx="3000375" cy="2351324"/>
          </a:xfrm>
          <a:prstGeom prst="rect">
            <a:avLst/>
          </a:prstGeom>
          <a:noFill/>
          <a:ln>
            <a:noFill/>
          </a:ln>
        </p:spPr>
      </p:pic>
      <p:sp>
        <p:nvSpPr>
          <p:cNvPr id="109" name="Shape 109"/>
          <p:cNvSpPr txBox="1"/>
          <p:nvPr/>
        </p:nvSpPr>
        <p:spPr>
          <a:xfrm>
            <a:off x="3273762" y="2957625"/>
            <a:ext cx="3000300" cy="582000"/>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Elli and her family today.</a:t>
            </a:r>
          </a:p>
        </p:txBody>
      </p:sp>
      <p:pic>
        <p:nvPicPr>
          <p:cNvPr id="110" name="Shape 110"/>
          <p:cNvPicPr preferRelativeResize="0"/>
          <p:nvPr/>
        </p:nvPicPr>
        <p:blipFill>
          <a:blip r:embed="rId5">
            <a:alphaModFix/>
          </a:blip>
          <a:stretch>
            <a:fillRect/>
          </a:stretch>
        </p:blipFill>
        <p:spPr>
          <a:xfrm>
            <a:off x="6388925" y="-50400"/>
            <a:ext cx="2755075" cy="2401724"/>
          </a:xfrm>
          <a:prstGeom prst="rect">
            <a:avLst/>
          </a:prstGeom>
          <a:noFill/>
          <a:ln>
            <a:noFill/>
          </a:ln>
        </p:spPr>
      </p:pic>
      <p:sp>
        <p:nvSpPr>
          <p:cNvPr id="111" name="Shape 111"/>
          <p:cNvSpPr txBox="1"/>
          <p:nvPr/>
        </p:nvSpPr>
        <p:spPr>
          <a:xfrm>
            <a:off x="6394862" y="2957625"/>
            <a:ext cx="2743199" cy="653100"/>
          </a:xfrm>
          <a:prstGeom prst="rect">
            <a:avLst/>
          </a:prstGeom>
          <a:noFill/>
          <a:ln>
            <a:noFill/>
          </a:ln>
        </p:spPr>
        <p:txBody>
          <a:bodyPr anchorCtr="0" anchor="t" bIns="91425" lIns="91425" rIns="91425" tIns="91425">
            <a:noAutofit/>
          </a:bodyPr>
          <a:lstStyle/>
          <a:p>
            <a:pPr>
              <a:spcBef>
                <a:spcPts val="0"/>
              </a:spcBef>
              <a:buNone/>
            </a:pPr>
            <a:r>
              <a:rPr b="1" lang="en">
                <a:solidFill>
                  <a:srgbClr val="FFFFFF"/>
                </a:solidFill>
              </a:rPr>
              <a:t>Elli and her family.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